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0" r:id="rId10"/>
    <p:sldId id="268" r:id="rId11"/>
    <p:sldId id="267" r:id="rId12"/>
    <p:sldId id="274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C20F975E-6219-FE43-A24A-1FC087688E5A}"/>
    <pc:docChg chg="modSld">
      <pc:chgData name="Zrinka Jurčević" userId="0b24b88d-47f3-4db2-ad81-ac8a28adbcb8" providerId="ADAL" clId="{C20F975E-6219-FE43-A24A-1FC087688E5A}" dt="2021-05-09T17:50:14.310" v="3" actId="20577"/>
      <pc:docMkLst>
        <pc:docMk/>
      </pc:docMkLst>
      <pc:sldChg chg="modSp mod">
        <pc:chgData name="Zrinka Jurčević" userId="0b24b88d-47f3-4db2-ad81-ac8a28adbcb8" providerId="ADAL" clId="{C20F975E-6219-FE43-A24A-1FC087688E5A}" dt="2021-05-09T17:48:42.134" v="1" actId="1076"/>
        <pc:sldMkLst>
          <pc:docMk/>
          <pc:sldMk cId="3205095418" sldId="264"/>
        </pc:sldMkLst>
        <pc:spChg chg="mod">
          <ac:chgData name="Zrinka Jurčević" userId="0b24b88d-47f3-4db2-ad81-ac8a28adbcb8" providerId="ADAL" clId="{C20F975E-6219-FE43-A24A-1FC087688E5A}" dt="2021-05-09T17:48:42.134" v="1" actId="1076"/>
          <ac:spMkLst>
            <pc:docMk/>
            <pc:sldMk cId="3205095418" sldId="264"/>
            <ac:spMk id="4" creationId="{61FF2125-00A0-A746-934B-C325898D20D1}"/>
          </ac:spMkLst>
        </pc:spChg>
      </pc:sldChg>
      <pc:sldChg chg="modSp mod">
        <pc:chgData name="Zrinka Jurčević" userId="0b24b88d-47f3-4db2-ad81-ac8a28adbcb8" providerId="ADAL" clId="{C20F975E-6219-FE43-A24A-1FC087688E5A}" dt="2021-05-09T17:50:14.310" v="3" actId="20577"/>
        <pc:sldMkLst>
          <pc:docMk/>
          <pc:sldMk cId="137968092" sldId="267"/>
        </pc:sldMkLst>
        <pc:spChg chg="mod">
          <ac:chgData name="Zrinka Jurčević" userId="0b24b88d-47f3-4db2-ad81-ac8a28adbcb8" providerId="ADAL" clId="{C20F975E-6219-FE43-A24A-1FC087688E5A}" dt="2021-05-09T17:50:14.310" v="3" actId="20577"/>
          <ac:spMkLst>
            <pc:docMk/>
            <pc:sldMk cId="137968092" sldId="267"/>
            <ac:spMk id="11" creationId="{042356A1-7880-2A4B-B87A-1E49FE78DDB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9.png"/><Relationship Id="rId7" Type="http://schemas.openxmlformats.org/officeDocument/2006/relationships/image" Target="../media/image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hyperlink" Target="https://www.e-sfera.hr/dodatni-digitalni-sadrzaji/6a31f1e6-1f9e-4c7e-98c4-5ae7b7e54537/" TargetMode="External"/><Relationship Id="rId10" Type="http://schemas.openxmlformats.org/officeDocument/2006/relationships/image" Target="../media/image34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43451" y="1372938"/>
            <a:ext cx="4635320" cy="457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382" y="530901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778431" y="1566649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3546BC-1863-A04A-AB66-7B55D6AD5459}"/>
              </a:ext>
            </a:extLst>
          </p:cNvPr>
          <p:cNvSpPr/>
          <p:nvPr/>
        </p:nvSpPr>
        <p:spPr>
          <a:xfrm>
            <a:off x="2126949" y="375924"/>
            <a:ext cx="76166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skup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6B5E6F-DB45-6142-8042-7050BD720D69}"/>
              </a:ext>
            </a:extLst>
          </p:cNvPr>
          <p:cNvSpPr/>
          <p:nvPr/>
        </p:nvSpPr>
        <p:spPr>
          <a:xfrm>
            <a:off x="418651" y="1817778"/>
            <a:ext cx="5516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Obzirom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okolnosti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47D42C-359C-5448-BC08-0A8812DD84BA}"/>
              </a:ext>
            </a:extLst>
          </p:cNvPr>
          <p:cNvSpPr/>
          <p:nvPr/>
        </p:nvSpPr>
        <p:spPr>
          <a:xfrm>
            <a:off x="418651" y="2829341"/>
            <a:ext cx="5715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obzirom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okolnosti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92FE0CF4-3BA9-CA49-BE52-E0379B2CF9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38800" y="3119783"/>
            <a:ext cx="914400" cy="9144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6F99E4-E02C-BE41-93FE-2AF65F3DAC14}"/>
              </a:ext>
            </a:extLst>
          </p:cNvPr>
          <p:cNvCxnSpPr>
            <a:stCxn id="9" idx="1"/>
          </p:cNvCxnSpPr>
          <p:nvPr/>
        </p:nvCxnSpPr>
        <p:spPr>
          <a:xfrm>
            <a:off x="418651" y="2079388"/>
            <a:ext cx="1708298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BE174B6-BEC3-964F-A0F5-234BB631BF13}"/>
              </a:ext>
            </a:extLst>
          </p:cNvPr>
          <p:cNvSpPr txBox="1"/>
          <p:nvPr/>
        </p:nvSpPr>
        <p:spPr>
          <a:xfrm>
            <a:off x="8469711" y="2210363"/>
            <a:ext cx="2547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PISANJE SKUPA: S OBZIROM NA</a:t>
            </a:r>
          </a:p>
        </p:txBody>
      </p:sp>
      <p:pic>
        <p:nvPicPr>
          <p:cNvPr id="20" name="Picture 19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1493E76F-1313-E848-80F9-1A8C7AF3633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"/>
          <a:stretch/>
        </p:blipFill>
        <p:spPr>
          <a:xfrm>
            <a:off x="1974977" y="3480994"/>
            <a:ext cx="2207846" cy="228947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CC52706-56E9-D646-849C-FB56579E02CD}"/>
              </a:ext>
            </a:extLst>
          </p:cNvPr>
          <p:cNvSpPr/>
          <p:nvPr/>
        </p:nvSpPr>
        <p:spPr>
          <a:xfrm>
            <a:off x="8111014" y="3119783"/>
            <a:ext cx="314342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skup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upotrijebiti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prijedlog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s: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s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obzirom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na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(to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).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13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3" y="15259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62209" y="1476092"/>
            <a:ext cx="3355709" cy="331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265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956431" y="2696522"/>
            <a:ext cx="2532184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051914-A165-5A45-BF64-C132076140CF}"/>
              </a:ext>
            </a:extLst>
          </p:cNvPr>
          <p:cNvSpPr txBox="1"/>
          <p:nvPr/>
        </p:nvSpPr>
        <p:spPr>
          <a:xfrm>
            <a:off x="1893853" y="532492"/>
            <a:ext cx="6288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Odredi vrstu zavisnosložene rečenice.</a:t>
            </a:r>
          </a:p>
        </p:txBody>
      </p:sp>
      <p:pic>
        <p:nvPicPr>
          <p:cNvPr id="4" name="Graphic 3" descr="Cupcake with solid fill">
            <a:extLst>
              <a:ext uri="{FF2B5EF4-FFF2-40B4-BE49-F238E27FC236}">
                <a16:creationId xmlns:a16="http://schemas.microsoft.com/office/drawing/2014/main" id="{6E38859C-9622-034B-9097-887DD9678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84013" y="658597"/>
            <a:ext cx="457200" cy="45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C91B32-1FAB-C540-A5E4-CFEBA8E07D50}"/>
              </a:ext>
            </a:extLst>
          </p:cNvPr>
          <p:cNvSpPr txBox="1"/>
          <p:nvPr/>
        </p:nvSpPr>
        <p:spPr>
          <a:xfrm>
            <a:off x="130572" y="1379286"/>
            <a:ext cx="7190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Kako nisu stigli na vrijeme, propustili su desert.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2356A1-7880-2A4B-B87A-1E49FE78DDB2}"/>
              </a:ext>
            </a:extLst>
          </p:cNvPr>
          <p:cNvSpPr txBox="1"/>
          <p:nvPr/>
        </p:nvSpPr>
        <p:spPr>
          <a:xfrm>
            <a:off x="130572" y="2204144"/>
            <a:ext cx="7190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Pitao sam ga </a:t>
            </a:r>
            <a:r>
              <a:rPr lang="en-HR" sz="2800"/>
              <a:t>kako izrađuje </a:t>
            </a:r>
            <a:r>
              <a:rPr lang="en-HR" sz="2800" dirty="0"/>
              <a:t>kekse.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4380EB-DFEF-2044-AD37-89AEF1516D48}"/>
              </a:ext>
            </a:extLst>
          </p:cNvPr>
          <p:cNvSpPr txBox="1"/>
          <p:nvPr/>
        </p:nvSpPr>
        <p:spPr>
          <a:xfrm>
            <a:off x="130571" y="2988910"/>
            <a:ext cx="7190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Sve sam napravio kako si mi objasnio.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EC567-244B-6049-AA73-A117A1930B41}"/>
              </a:ext>
            </a:extLst>
          </p:cNvPr>
          <p:cNvSpPr txBox="1"/>
          <p:nvPr/>
        </p:nvSpPr>
        <p:spPr>
          <a:xfrm>
            <a:off x="111218" y="3855718"/>
            <a:ext cx="7190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Mara je došla kako bi probala kolač.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F7312A-5ABB-7140-9DFE-781CF797434B}"/>
              </a:ext>
            </a:extLst>
          </p:cNvPr>
          <p:cNvCxnSpPr>
            <a:cxnSpLocks/>
          </p:cNvCxnSpPr>
          <p:nvPr/>
        </p:nvCxnSpPr>
        <p:spPr>
          <a:xfrm>
            <a:off x="7087787" y="1786993"/>
            <a:ext cx="1563844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902DEB1-4798-154F-B2F4-2F5DD94C900B}"/>
              </a:ext>
            </a:extLst>
          </p:cNvPr>
          <p:cNvCxnSpPr>
            <a:cxnSpLocks/>
          </p:cNvCxnSpPr>
          <p:nvPr/>
        </p:nvCxnSpPr>
        <p:spPr>
          <a:xfrm>
            <a:off x="5501060" y="4258005"/>
            <a:ext cx="2065758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CD8AEA1-3FE2-FB41-A808-ABE22EB6FC67}"/>
              </a:ext>
            </a:extLst>
          </p:cNvPr>
          <p:cNvCxnSpPr>
            <a:cxnSpLocks/>
          </p:cNvCxnSpPr>
          <p:nvPr/>
        </p:nvCxnSpPr>
        <p:spPr>
          <a:xfrm>
            <a:off x="5774803" y="3410639"/>
            <a:ext cx="2065758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DE67237-8AE4-FF40-B710-F55E4D3AAD04}"/>
              </a:ext>
            </a:extLst>
          </p:cNvPr>
          <p:cNvCxnSpPr>
            <a:cxnSpLocks/>
          </p:cNvCxnSpPr>
          <p:nvPr/>
        </p:nvCxnSpPr>
        <p:spPr>
          <a:xfrm>
            <a:off x="5063121" y="2590661"/>
            <a:ext cx="1872251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Cupcake with solid fill">
            <a:extLst>
              <a:ext uri="{FF2B5EF4-FFF2-40B4-BE49-F238E27FC236}">
                <a16:creationId xmlns:a16="http://schemas.microsoft.com/office/drawing/2014/main" id="{1EFF7F7D-86A9-3D49-BF59-C5BC89638D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84012" y="4598534"/>
            <a:ext cx="457200" cy="457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988D36D-358F-5C43-9D47-71658E7FBCE3}"/>
              </a:ext>
            </a:extLst>
          </p:cNvPr>
          <p:cNvSpPr txBox="1"/>
          <p:nvPr/>
        </p:nvSpPr>
        <p:spPr>
          <a:xfrm>
            <a:off x="1893853" y="4680576"/>
            <a:ext cx="4914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Uzrujala se zbog nepravde.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C21341-B1C3-A642-BFF9-686FBE3709FF}"/>
              </a:ext>
            </a:extLst>
          </p:cNvPr>
          <p:cNvSpPr txBox="1"/>
          <p:nvPr/>
        </p:nvSpPr>
        <p:spPr>
          <a:xfrm>
            <a:off x="942534" y="5322244"/>
            <a:ext cx="7239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Rečenica je napisana: a) točno    b) netočno.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BE87AB-8837-7D4E-9C13-77D6CA9ACD78}"/>
              </a:ext>
            </a:extLst>
          </p:cNvPr>
          <p:cNvSpPr txBox="1"/>
          <p:nvPr/>
        </p:nvSpPr>
        <p:spPr>
          <a:xfrm>
            <a:off x="5501060" y="3754228"/>
            <a:ext cx="2196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namjerna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8CCD22-B666-1948-8F88-28D034BA84A4}"/>
              </a:ext>
            </a:extLst>
          </p:cNvPr>
          <p:cNvSpPr txBox="1"/>
          <p:nvPr/>
        </p:nvSpPr>
        <p:spPr>
          <a:xfrm>
            <a:off x="5762494" y="2915566"/>
            <a:ext cx="2196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načinska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9A2D20-9B5F-DD43-867D-621A92E8442B}"/>
              </a:ext>
            </a:extLst>
          </p:cNvPr>
          <p:cNvSpPr txBox="1"/>
          <p:nvPr/>
        </p:nvSpPr>
        <p:spPr>
          <a:xfrm>
            <a:off x="5105684" y="2106874"/>
            <a:ext cx="2196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objektna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B40317-55B7-F24F-8320-8DE63ADA34D4}"/>
              </a:ext>
            </a:extLst>
          </p:cNvPr>
          <p:cNvSpPr txBox="1"/>
          <p:nvPr/>
        </p:nvSpPr>
        <p:spPr>
          <a:xfrm>
            <a:off x="7109842" y="1326595"/>
            <a:ext cx="148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uzročna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6A0C4DC-2468-134C-A5D4-00D90DD8DA43}"/>
              </a:ext>
            </a:extLst>
          </p:cNvPr>
          <p:cNvSpPr/>
          <p:nvPr/>
        </p:nvSpPr>
        <p:spPr>
          <a:xfrm>
            <a:off x="4103935" y="5405802"/>
            <a:ext cx="444200" cy="480983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80" y="1148270"/>
            <a:ext cx="1588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Razlikuj namjeru i uzrok s pomoću kviza.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hr-HR" dirty="0"/>
              <a:t>uzročnim i namjernim</a:t>
            </a:r>
            <a:r>
              <a:rPr lang="en-HR" dirty="0"/>
              <a:t> rečenicama.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28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Odigraj kviz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HR" dirty="0"/>
              <a:t>ponovi namjerne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uzročne</a:t>
            </a:r>
            <a:r>
              <a:rPr lang="en-HR" dirty="0"/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745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što znaš o namjenim </a:t>
            </a:r>
            <a:r>
              <a:rPr lang="en-US" dirty="0"/>
              <a:t>i</a:t>
            </a:r>
            <a:r>
              <a:rPr lang="en-HR" dirty="0"/>
              <a:t> uzročnim rečenicama.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415504"/>
            <a:ext cx="3155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Uzročna i namjerna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061635" y="2323671"/>
            <a:ext cx="32639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oznake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vrste</a:t>
            </a:r>
            <a:r>
              <a:rPr lang="en-US" sz="2800" dirty="0"/>
              <a:t> </a:t>
            </a:r>
            <a:r>
              <a:rPr lang="en-US" sz="2800" dirty="0" err="1"/>
              <a:t>priložnih</a:t>
            </a:r>
            <a:r>
              <a:rPr lang="en-US" sz="2800" dirty="0"/>
              <a:t> </a:t>
            </a:r>
            <a:r>
              <a:rPr lang="en-US" sz="2800" dirty="0" err="1"/>
              <a:t>oznaka</a:t>
            </a:r>
            <a:r>
              <a:rPr lang="en-US" sz="2800" dirty="0"/>
              <a:t>? Na </a:t>
            </a:r>
            <a:r>
              <a:rPr lang="en-US" sz="2800" dirty="0" err="1"/>
              <a:t>koja</a:t>
            </a:r>
            <a:r>
              <a:rPr lang="en-US" sz="2800" dirty="0"/>
              <a:t> </a:t>
            </a:r>
            <a:r>
              <a:rPr lang="en-US" sz="2800" dirty="0" err="1"/>
              <a:t>pitanja</a:t>
            </a:r>
            <a:r>
              <a:rPr lang="en-US" sz="2800" dirty="0"/>
              <a:t> </a:t>
            </a:r>
            <a:r>
              <a:rPr lang="en-US" sz="2800" dirty="0" err="1"/>
              <a:t>odgovaraju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oznake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F0238784-3EDE-5D41-9FE6-704146A34D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6330">
            <a:off x="1549813" y="499878"/>
            <a:ext cx="4348821" cy="585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94654" y="1260142"/>
            <a:ext cx="4444000" cy="43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815527" y="207764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3D31A5-8E96-DC48-AD36-FF87D37EE8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3" y="1826237"/>
            <a:ext cx="7533011" cy="34275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7D4AF1-D91E-FC41-A93D-09509091056F}"/>
              </a:ext>
            </a:extLst>
          </p:cNvPr>
          <p:cNvSpPr txBox="1"/>
          <p:nvPr/>
        </p:nvSpPr>
        <p:spPr>
          <a:xfrm>
            <a:off x="2259764" y="774088"/>
            <a:ext cx="1117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ZBOG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E20D39-0B5B-0C47-934A-6099C27CF5E5}"/>
              </a:ext>
            </a:extLst>
          </p:cNvPr>
          <p:cNvSpPr txBox="1"/>
          <p:nvPr/>
        </p:nvSpPr>
        <p:spPr>
          <a:xfrm>
            <a:off x="4730334" y="1169357"/>
            <a:ext cx="1117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RADI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D9BDC2-8DCB-F942-A240-8F51A95DBD6D}"/>
              </a:ext>
            </a:extLst>
          </p:cNvPr>
          <p:cNvSpPr/>
          <p:nvPr/>
        </p:nvSpPr>
        <p:spPr>
          <a:xfrm>
            <a:off x="8141658" y="2977656"/>
            <a:ext cx="3549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Zbog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ispravlja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djevojčicu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34834" y="1315925"/>
            <a:ext cx="3969453" cy="392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51752" y="166539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1C6A37-00D6-4A45-A1D9-D636FB86D5D9}"/>
              </a:ext>
            </a:extLst>
          </p:cNvPr>
          <p:cNvSpPr txBox="1"/>
          <p:nvPr/>
        </p:nvSpPr>
        <p:spPr>
          <a:xfrm>
            <a:off x="8194230" y="2588480"/>
            <a:ext cx="2926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PRILOŽNA OZNAKA UZROKA I NAMJERE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1FCD2F-F7EF-0740-BD9E-8A6196E43F08}"/>
              </a:ext>
            </a:extLst>
          </p:cNvPr>
          <p:cNvSpPr/>
          <p:nvPr/>
        </p:nvSpPr>
        <p:spPr>
          <a:xfrm>
            <a:off x="2060448" y="372976"/>
            <a:ext cx="8071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priložna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uzroka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Postavi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05DA1-094E-CF49-B5BD-42527652BB02}"/>
              </a:ext>
            </a:extLst>
          </p:cNvPr>
          <p:cNvSpPr/>
          <p:nvPr/>
        </p:nvSpPr>
        <p:spPr>
          <a:xfrm>
            <a:off x="279027" y="1651837"/>
            <a:ext cx="5119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Liječniku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otišao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zbog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bolesti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CBAF85-E275-6247-B3CE-5A044B509749}"/>
              </a:ext>
            </a:extLst>
          </p:cNvPr>
          <p:cNvSpPr/>
          <p:nvPr/>
        </p:nvSpPr>
        <p:spPr>
          <a:xfrm>
            <a:off x="186276" y="3884807"/>
            <a:ext cx="5305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Liječniku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otišao</a:t>
            </a:r>
            <a:r>
              <a:rPr lang="en-US" sz="2800" dirty="0">
                <a:solidFill>
                  <a:srgbClr val="FF9933"/>
                </a:solidFill>
                <a:latin typeface="Caveat"/>
              </a:rPr>
              <a:t> </a:t>
            </a:r>
            <a:r>
              <a:rPr lang="en-US" sz="2800" b="1" dirty="0" err="1">
                <a:solidFill>
                  <a:srgbClr val="FFC000"/>
                </a:solidFill>
                <a:latin typeface="Caveat"/>
              </a:rPr>
              <a:t>radi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liječenja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15FB3D-AA40-1344-A038-484EE3C37FC3}"/>
              </a:ext>
            </a:extLst>
          </p:cNvPr>
          <p:cNvSpPr txBox="1"/>
          <p:nvPr/>
        </p:nvSpPr>
        <p:spPr>
          <a:xfrm>
            <a:off x="497070" y="2297095"/>
            <a:ext cx="198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Zbog čega?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03FBBE-36B9-AB46-9359-872E45547A1A}"/>
              </a:ext>
            </a:extLst>
          </p:cNvPr>
          <p:cNvSpPr txBox="1"/>
          <p:nvPr/>
        </p:nvSpPr>
        <p:spPr>
          <a:xfrm>
            <a:off x="497070" y="4677383"/>
            <a:ext cx="3331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S kojom namjerom?</a:t>
            </a:r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E1C224B1-8D9F-5942-A99B-1E421C52A8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25672">
            <a:off x="3310101" y="2032516"/>
            <a:ext cx="747033" cy="7470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C460DC7-B750-5040-AA3C-0CC9BB090DE1}"/>
              </a:ext>
            </a:extLst>
          </p:cNvPr>
          <p:cNvSpPr txBox="1"/>
          <p:nvPr/>
        </p:nvSpPr>
        <p:spPr>
          <a:xfrm>
            <a:off x="4379240" y="2423633"/>
            <a:ext cx="233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</a:t>
            </a:r>
            <a:r>
              <a:rPr lang="en-HR" sz="2800" dirty="0"/>
              <a:t>zrok radnje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4C04FA-AFCF-6042-9E51-AEFFC42E0BCF}"/>
              </a:ext>
            </a:extLst>
          </p:cNvPr>
          <p:cNvSpPr txBox="1"/>
          <p:nvPr/>
        </p:nvSpPr>
        <p:spPr>
          <a:xfrm>
            <a:off x="3828288" y="1305295"/>
            <a:ext cx="951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21BDD5-73C5-0D49-82CC-07E6553D4149}"/>
              </a:ext>
            </a:extLst>
          </p:cNvPr>
          <p:cNvSpPr txBox="1"/>
          <p:nvPr/>
        </p:nvSpPr>
        <p:spPr>
          <a:xfrm>
            <a:off x="3635746" y="3504012"/>
            <a:ext cx="1416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PONam.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2FCF97-2368-664F-9A0D-C9BA645F876B}"/>
              </a:ext>
            </a:extLst>
          </p:cNvPr>
          <p:cNvSpPr txBox="1"/>
          <p:nvPr/>
        </p:nvSpPr>
        <p:spPr>
          <a:xfrm>
            <a:off x="4402009" y="4677383"/>
            <a:ext cx="2955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namjera </a:t>
            </a:r>
            <a:r>
              <a:rPr lang="en-HR" sz="2800" dirty="0"/>
              <a:t>radnje</a:t>
            </a:r>
          </a:p>
        </p:txBody>
      </p:sp>
      <p:pic>
        <p:nvPicPr>
          <p:cNvPr id="19" name="Graphic 18" descr="Arrow: Slight curve with solid fill">
            <a:extLst>
              <a:ext uri="{FF2B5EF4-FFF2-40B4-BE49-F238E27FC236}">
                <a16:creationId xmlns:a16="http://schemas.microsoft.com/office/drawing/2014/main" id="{887B123A-6DB4-E447-9DB6-D81492A17F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25672">
            <a:off x="3548098" y="4265449"/>
            <a:ext cx="747033" cy="74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D610A5-0581-7345-8CD5-B3B27DABF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348" y="1222361"/>
            <a:ext cx="4673401" cy="42604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753381" y="1504078"/>
            <a:ext cx="3278315" cy="323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085" y="534425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552578" y="177266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3F1233-1897-774D-BD61-D65EDA79DC37}"/>
              </a:ext>
            </a:extLst>
          </p:cNvPr>
          <p:cNvSpPr txBox="1"/>
          <p:nvPr/>
        </p:nvSpPr>
        <p:spPr>
          <a:xfrm>
            <a:off x="2947455" y="250855"/>
            <a:ext cx="79545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Š</a:t>
            </a:r>
            <a:r>
              <a:rPr lang="en-HR" sz="2800" dirty="0"/>
              <a:t>to izriču priložne oznake uzroka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HR" sz="2800" dirty="0"/>
              <a:t>namjere? Kako ih razlikovati prema prijedogu? Koja pitanja postaviti?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D64B55-3390-AC49-A8CB-4C4A53DC6663}"/>
              </a:ext>
            </a:extLst>
          </p:cNvPr>
          <p:cNvSpPr txBox="1"/>
          <p:nvPr/>
        </p:nvSpPr>
        <p:spPr>
          <a:xfrm>
            <a:off x="332194" y="1772660"/>
            <a:ext cx="19191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u</a:t>
            </a:r>
            <a:r>
              <a:rPr lang="en-HR" sz="2800" dirty="0"/>
              <a:t>zrok glagolske radnje</a:t>
            </a:r>
          </a:p>
          <a:p>
            <a:endParaRPr lang="en-HR" sz="2800" dirty="0"/>
          </a:p>
          <a:p>
            <a:r>
              <a:rPr lang="en-US" sz="2800" dirty="0"/>
              <a:t>- p</a:t>
            </a:r>
            <a:r>
              <a:rPr lang="en-HR" sz="2800" dirty="0"/>
              <a:t>rijedlog zbog</a:t>
            </a:r>
          </a:p>
          <a:p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1B637-1444-D449-9E22-2AC70673828E}"/>
              </a:ext>
            </a:extLst>
          </p:cNvPr>
          <p:cNvSpPr txBox="1"/>
          <p:nvPr/>
        </p:nvSpPr>
        <p:spPr>
          <a:xfrm>
            <a:off x="6413757" y="1847912"/>
            <a:ext cx="23931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</a:t>
            </a:r>
            <a:r>
              <a:rPr lang="hr-HR" sz="2800" dirty="0"/>
              <a:t>namjera </a:t>
            </a:r>
            <a:r>
              <a:rPr lang="en-HR" sz="2800" dirty="0"/>
              <a:t>glagolske radnje</a:t>
            </a:r>
          </a:p>
          <a:p>
            <a:endParaRPr lang="en-HR" sz="2800" dirty="0"/>
          </a:p>
          <a:p>
            <a:r>
              <a:rPr lang="en-US" sz="2800" dirty="0"/>
              <a:t>- p</a:t>
            </a:r>
            <a:r>
              <a:rPr lang="en-HR" sz="2800" dirty="0"/>
              <a:t>rijedlog radi</a:t>
            </a:r>
          </a:p>
          <a:p>
            <a:endParaRPr lang="en-HR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29C1FD-4880-FA41-A93B-DF39414C0C8F}"/>
              </a:ext>
            </a:extLst>
          </p:cNvPr>
          <p:cNvSpPr txBox="1"/>
          <p:nvPr/>
        </p:nvSpPr>
        <p:spPr>
          <a:xfrm>
            <a:off x="8929498" y="2494243"/>
            <a:ext cx="2926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PRILOŽNA OZNAKA UZROKA I NAMJERE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 uiExpand="1" build="p"/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06167" y="1391928"/>
            <a:ext cx="4347479" cy="429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535" y="528592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8725B3-7257-BF40-8761-96F0B51CDD0B}"/>
              </a:ext>
            </a:extLst>
          </p:cNvPr>
          <p:cNvSpPr txBox="1"/>
          <p:nvPr/>
        </p:nvSpPr>
        <p:spPr>
          <a:xfrm>
            <a:off x="8215376" y="2277503"/>
            <a:ext cx="3264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UZROČNA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5E961F-7714-0943-A916-F0AAC3DD3E70}"/>
              </a:ext>
            </a:extLst>
          </p:cNvPr>
          <p:cNvSpPr/>
          <p:nvPr/>
        </p:nvSpPr>
        <p:spPr>
          <a:xfrm>
            <a:off x="508741" y="1701846"/>
            <a:ext cx="50297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Zbog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prehlade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išla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918D94-5550-F941-894E-87211153AB2D}"/>
              </a:ext>
            </a:extLst>
          </p:cNvPr>
          <p:cNvSpPr txBox="1"/>
          <p:nvPr/>
        </p:nvSpPr>
        <p:spPr>
          <a:xfrm>
            <a:off x="2312752" y="371302"/>
            <a:ext cx="8107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Čime je izrečen uzrok u prvoj rečenici, a čime u drugoj rečenici? Postavi pitanje.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BB15E4-F923-264F-A1AD-B91486F1E414}"/>
              </a:ext>
            </a:extLst>
          </p:cNvPr>
          <p:cNvSpPr/>
          <p:nvPr/>
        </p:nvSpPr>
        <p:spPr>
          <a:xfrm>
            <a:off x="508741" y="3597619"/>
            <a:ext cx="6525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išla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zato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što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prehlađena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88218E-9118-BB4C-99E3-0A09B358EFDE}"/>
              </a:ext>
            </a:extLst>
          </p:cNvPr>
          <p:cNvSpPr txBox="1"/>
          <p:nvPr/>
        </p:nvSpPr>
        <p:spPr>
          <a:xfrm>
            <a:off x="2554906" y="2350774"/>
            <a:ext cx="381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i="1" dirty="0"/>
              <a:t>Zašto</a:t>
            </a:r>
            <a:r>
              <a:rPr lang="en-HR" sz="2800" i="1" dirty="0"/>
              <a:t> nisam išla u školu?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0A8B09-5D68-9943-948C-D1150010E455}"/>
              </a:ext>
            </a:extLst>
          </p:cNvPr>
          <p:cNvSpPr txBox="1"/>
          <p:nvPr/>
        </p:nvSpPr>
        <p:spPr>
          <a:xfrm>
            <a:off x="4588848" y="4248462"/>
            <a:ext cx="3226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057157-EFF4-6545-B165-7C3A52A9B7E4}"/>
              </a:ext>
            </a:extLst>
          </p:cNvPr>
          <p:cNvSpPr txBox="1"/>
          <p:nvPr/>
        </p:nvSpPr>
        <p:spPr>
          <a:xfrm>
            <a:off x="3238662" y="3162415"/>
            <a:ext cx="370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01E40D-68B4-4D45-BEF9-7FDB6338F816}"/>
              </a:ext>
            </a:extLst>
          </p:cNvPr>
          <p:cNvSpPr txBox="1"/>
          <p:nvPr/>
        </p:nvSpPr>
        <p:spPr>
          <a:xfrm>
            <a:off x="876187" y="3179665"/>
            <a:ext cx="464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C443E9-9017-3848-8F89-8B0CB013B022}"/>
              </a:ext>
            </a:extLst>
          </p:cNvPr>
          <p:cNvSpPr txBox="1"/>
          <p:nvPr/>
        </p:nvSpPr>
        <p:spPr>
          <a:xfrm>
            <a:off x="1341120" y="1339470"/>
            <a:ext cx="107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007AF-A2A4-3E4E-B2FF-AA270D25FD9E}"/>
              </a:ext>
            </a:extLst>
          </p:cNvPr>
          <p:cNvSpPr txBox="1"/>
          <p:nvPr/>
        </p:nvSpPr>
        <p:spPr>
          <a:xfrm>
            <a:off x="3526878" y="3127032"/>
            <a:ext cx="3226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- uzročna</a:t>
            </a:r>
            <a:endParaRPr lang="en-HR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43F1CE-F125-F346-B000-4D6C3E69B30E}"/>
              </a:ext>
            </a:extLst>
          </p:cNvPr>
          <p:cNvSpPr txBox="1"/>
          <p:nvPr/>
        </p:nvSpPr>
        <p:spPr>
          <a:xfrm>
            <a:off x="319756" y="4574140"/>
            <a:ext cx="2668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jer, kako, budući da, zato što…</a:t>
            </a:r>
          </a:p>
        </p:txBody>
      </p:sp>
      <p:pic>
        <p:nvPicPr>
          <p:cNvPr id="18" name="Graphic 17" descr="Arrow: Clockwise curve with solid fill">
            <a:extLst>
              <a:ext uri="{FF2B5EF4-FFF2-40B4-BE49-F238E27FC236}">
                <a16:creationId xmlns:a16="http://schemas.microsoft.com/office/drawing/2014/main" id="{14EB15A2-C5F6-A845-B24A-D8ED91D1FE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263763">
            <a:off x="2715346" y="4036691"/>
            <a:ext cx="914400" cy="91440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6207C2-5D1B-2842-A223-73591C28E997}"/>
              </a:ext>
            </a:extLst>
          </p:cNvPr>
          <p:cNvCxnSpPr/>
          <p:nvPr/>
        </p:nvCxnSpPr>
        <p:spPr>
          <a:xfrm>
            <a:off x="3172546" y="3597619"/>
            <a:ext cx="0" cy="596295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75820E5-903D-CF40-9842-73FCE5F89F25}"/>
              </a:ext>
            </a:extLst>
          </p:cNvPr>
          <p:cNvSpPr/>
          <p:nvPr/>
        </p:nvSpPr>
        <p:spPr>
          <a:xfrm>
            <a:off x="3140124" y="3650252"/>
            <a:ext cx="1320626" cy="470587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544BDA-398E-E143-AD93-858D7E592FFB}"/>
              </a:ext>
            </a:extLst>
          </p:cNvPr>
          <p:cNvSpPr txBox="1"/>
          <p:nvPr/>
        </p:nvSpPr>
        <p:spPr>
          <a:xfrm>
            <a:off x="8112437" y="2873994"/>
            <a:ext cx="31485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FF0000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FF0000"/>
                </a:solidFill>
              </a:rPr>
              <a:t>oznaka uzroka</a:t>
            </a: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9" grpId="1"/>
      <p:bldP spid="4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96025" y="1371664"/>
            <a:ext cx="4518716" cy="446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DCAE9D-1B4E-AD4F-964E-4ACAED8E53D9}"/>
              </a:ext>
            </a:extLst>
          </p:cNvPr>
          <p:cNvSpPr txBox="1"/>
          <p:nvPr/>
        </p:nvSpPr>
        <p:spPr>
          <a:xfrm>
            <a:off x="7823146" y="2404318"/>
            <a:ext cx="3745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NAMJERNA REČENICA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563CAD-9D1C-FF4B-9CAA-3F6D68146AAB}"/>
              </a:ext>
            </a:extLst>
          </p:cNvPr>
          <p:cNvSpPr txBox="1"/>
          <p:nvPr/>
        </p:nvSpPr>
        <p:spPr>
          <a:xfrm>
            <a:off x="2312752" y="371302"/>
            <a:ext cx="8107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Čime je izrečena namjera u prvoj rečenici, a čime u drugoj rečenici? Postavi pitanje.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40D2A9-FC96-2D4F-ADD8-55AAFCD59E13}"/>
              </a:ext>
            </a:extLst>
          </p:cNvPr>
          <p:cNvSpPr/>
          <p:nvPr/>
        </p:nvSpPr>
        <p:spPr>
          <a:xfrm>
            <a:off x="126101" y="168351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Otišla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bih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prijatelju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FFC000"/>
                </a:solidFill>
              </a:rPr>
              <a:t>radi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  <a:r>
              <a:rPr lang="en-US" sz="2800" dirty="0" err="1">
                <a:solidFill>
                  <a:srgbClr val="FFC000"/>
                </a:solidFill>
              </a:rPr>
              <a:t>zadaće</a:t>
            </a:r>
            <a:r>
              <a:rPr lang="en-US" sz="2800" dirty="0">
                <a:solidFill>
                  <a:srgbClr val="FFC000"/>
                </a:solidFill>
              </a:rPr>
              <a:t>. 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2209AD-CBE0-5147-A684-1F7DA31A50E4}"/>
              </a:ext>
            </a:extLst>
          </p:cNvPr>
          <p:cNvSpPr/>
          <p:nvPr/>
        </p:nvSpPr>
        <p:spPr>
          <a:xfrm>
            <a:off x="126101" y="3441275"/>
            <a:ext cx="6322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Otišla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prijatelju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zadaću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043EA3-6BC6-CA43-83BE-EFB862A5CC0F}"/>
              </a:ext>
            </a:extLst>
          </p:cNvPr>
          <p:cNvSpPr txBox="1"/>
          <p:nvPr/>
        </p:nvSpPr>
        <p:spPr>
          <a:xfrm>
            <a:off x="1414078" y="2533763"/>
            <a:ext cx="4681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R</a:t>
            </a:r>
            <a:r>
              <a:rPr lang="en-HR" sz="2800" b="1" i="1" dirty="0"/>
              <a:t>adi čega </a:t>
            </a:r>
            <a:r>
              <a:rPr lang="en-HR" sz="2800" i="1" dirty="0"/>
              <a:t>bih otišla prijatelju?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84541A-C00F-E847-A650-D1B1908A901B}"/>
              </a:ext>
            </a:extLst>
          </p:cNvPr>
          <p:cNvSpPr txBox="1"/>
          <p:nvPr/>
        </p:nvSpPr>
        <p:spPr>
          <a:xfrm>
            <a:off x="3989441" y="4029917"/>
            <a:ext cx="2843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60257B-5622-6E40-B5EE-DF1612BF83BC}"/>
              </a:ext>
            </a:extLst>
          </p:cNvPr>
          <p:cNvSpPr txBox="1"/>
          <p:nvPr/>
        </p:nvSpPr>
        <p:spPr>
          <a:xfrm>
            <a:off x="3339531" y="3020370"/>
            <a:ext cx="34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688C63-A150-FB49-93EA-8ED88965E38B}"/>
              </a:ext>
            </a:extLst>
          </p:cNvPr>
          <p:cNvSpPr txBox="1"/>
          <p:nvPr/>
        </p:nvSpPr>
        <p:spPr>
          <a:xfrm flipH="1">
            <a:off x="457931" y="3063358"/>
            <a:ext cx="442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489A9E-1593-BA46-B2C9-D23E9E5AFAAC}"/>
              </a:ext>
            </a:extLst>
          </p:cNvPr>
          <p:cNvSpPr txBox="1"/>
          <p:nvPr/>
        </p:nvSpPr>
        <p:spPr>
          <a:xfrm>
            <a:off x="3246346" y="1300461"/>
            <a:ext cx="1454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PONam.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8A9593-DCD4-044C-B37F-9C1B882242BB}"/>
              </a:ext>
            </a:extLst>
          </p:cNvPr>
          <p:cNvSpPr txBox="1"/>
          <p:nvPr/>
        </p:nvSpPr>
        <p:spPr>
          <a:xfrm>
            <a:off x="3603762" y="2987519"/>
            <a:ext cx="1858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- namjerna</a:t>
            </a:r>
            <a:endParaRPr lang="en-HR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B21EBD-F94E-1746-822D-DE9601F997CD}"/>
              </a:ext>
            </a:extLst>
          </p:cNvPr>
          <p:cNvSpPr txBox="1"/>
          <p:nvPr/>
        </p:nvSpPr>
        <p:spPr>
          <a:xfrm>
            <a:off x="241661" y="4390969"/>
            <a:ext cx="2668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da, kako, neka, ne li, samo da</a:t>
            </a:r>
          </a:p>
        </p:txBody>
      </p:sp>
      <p:pic>
        <p:nvPicPr>
          <p:cNvPr id="18" name="Graphic 17" descr="Arrow: Clockwise curve with solid fill">
            <a:extLst>
              <a:ext uri="{FF2B5EF4-FFF2-40B4-BE49-F238E27FC236}">
                <a16:creationId xmlns:a16="http://schemas.microsoft.com/office/drawing/2014/main" id="{8BB5DFBD-20A0-A346-9F4C-A798F21A0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263763">
            <a:off x="2693559" y="3864941"/>
            <a:ext cx="914400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A937A0E-5B93-3D46-8B3D-00CE580C13D7}"/>
              </a:ext>
            </a:extLst>
          </p:cNvPr>
          <p:cNvSpPr txBox="1"/>
          <p:nvPr/>
        </p:nvSpPr>
        <p:spPr>
          <a:xfrm>
            <a:off x="8116155" y="2780823"/>
            <a:ext cx="30049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FFC000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FFC000"/>
                </a:solidFill>
              </a:rPr>
              <a:t>oznaku namjere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B9EBBA-A42E-744C-8E8E-06381DE07823}"/>
              </a:ext>
            </a:extLst>
          </p:cNvPr>
          <p:cNvCxnSpPr/>
          <p:nvPr/>
        </p:nvCxnSpPr>
        <p:spPr>
          <a:xfrm>
            <a:off x="3038622" y="3305908"/>
            <a:ext cx="0" cy="724009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474560C-6F5D-1640-B6B9-B8AAA36798CA}"/>
              </a:ext>
            </a:extLst>
          </p:cNvPr>
          <p:cNvSpPr/>
          <p:nvPr/>
        </p:nvSpPr>
        <p:spPr>
          <a:xfrm>
            <a:off x="3023680" y="3518642"/>
            <a:ext cx="508870" cy="420905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2" grpId="0"/>
      <p:bldP spid="3" grpId="0"/>
      <p:bldP spid="4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78078" y="1434501"/>
            <a:ext cx="4559229" cy="450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562146" y="1767777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4CC36C-A291-E94E-80A7-7499C54B48C6}"/>
              </a:ext>
            </a:extLst>
          </p:cNvPr>
          <p:cNvSpPr txBox="1"/>
          <p:nvPr/>
        </p:nvSpPr>
        <p:spPr>
          <a:xfrm>
            <a:off x="2438400" y="336747"/>
            <a:ext cx="8205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Odredi vrste rečenica. U kojoj je rečenici  pravilno uporabljena veznička riječ </a:t>
            </a:r>
            <a:r>
              <a:rPr lang="en-HR" sz="2800" b="1" i="1" dirty="0">
                <a:solidFill>
                  <a:srgbClr val="7030A0"/>
                </a:solidFill>
              </a:rPr>
              <a:t>pošto</a:t>
            </a:r>
            <a:r>
              <a:rPr lang="en-HR" sz="2800" dirty="0"/>
              <a:t>? Zašto?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5EF307-DC44-BB47-8A92-6EFCEF7202CD}"/>
              </a:ext>
            </a:extLst>
          </p:cNvPr>
          <p:cNvSpPr txBox="1"/>
          <p:nvPr/>
        </p:nvSpPr>
        <p:spPr>
          <a:xfrm>
            <a:off x="426720" y="1591890"/>
            <a:ext cx="69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7030A0"/>
                </a:solidFill>
              </a:rPr>
              <a:t>Pošto</a:t>
            </a:r>
            <a:r>
              <a:rPr lang="en-HR" sz="2800" dirty="0"/>
              <a:t> dođem iz škole, malo ću se odmoriti.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AD614-F91D-3E43-82D9-98D35C4E0B63}"/>
              </a:ext>
            </a:extLst>
          </p:cNvPr>
          <p:cNvSpPr txBox="1"/>
          <p:nvPr/>
        </p:nvSpPr>
        <p:spPr>
          <a:xfrm>
            <a:off x="355686" y="2781167"/>
            <a:ext cx="69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7030A0"/>
                </a:solidFill>
              </a:rPr>
              <a:t>Pošto</a:t>
            </a:r>
            <a:r>
              <a:rPr lang="en-HR" sz="2800" dirty="0"/>
              <a:t> je naučila, javila se odgovarati.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264038-7F47-844B-A55D-74C1B53817DC}"/>
              </a:ext>
            </a:extLst>
          </p:cNvPr>
          <p:cNvSpPr txBox="1"/>
          <p:nvPr/>
        </p:nvSpPr>
        <p:spPr>
          <a:xfrm>
            <a:off x="426720" y="3765756"/>
            <a:ext cx="69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7030A0"/>
                </a:solidFill>
              </a:rPr>
              <a:t>Budući da</a:t>
            </a:r>
            <a:r>
              <a:rPr lang="en-HR" sz="2800" dirty="0"/>
              <a:t> je naučila, javila se odgovarati.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FF9AA-E279-1A41-AF65-4FAEC4648C9E}"/>
              </a:ext>
            </a:extLst>
          </p:cNvPr>
          <p:cNvSpPr txBox="1"/>
          <p:nvPr/>
        </p:nvSpPr>
        <p:spPr>
          <a:xfrm>
            <a:off x="3718560" y="2131596"/>
            <a:ext cx="320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</a:t>
            </a:r>
            <a:r>
              <a:rPr lang="en-HR" sz="2800" dirty="0"/>
              <a:t>avisno vremenska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5DCB3E-A540-AC47-B68F-BD9D5B47F61E}"/>
              </a:ext>
            </a:extLst>
          </p:cNvPr>
          <p:cNvSpPr txBox="1"/>
          <p:nvPr/>
        </p:nvSpPr>
        <p:spPr>
          <a:xfrm>
            <a:off x="3718560" y="3211008"/>
            <a:ext cx="320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</a:t>
            </a:r>
            <a:r>
              <a:rPr lang="en-HR" sz="2800" dirty="0"/>
              <a:t>avisno uzročna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76450E6-0DB3-E84B-8E98-46CD035CEF7D}"/>
              </a:ext>
            </a:extLst>
          </p:cNvPr>
          <p:cNvCxnSpPr>
            <a:cxnSpLocks/>
          </p:cNvCxnSpPr>
          <p:nvPr/>
        </p:nvCxnSpPr>
        <p:spPr>
          <a:xfrm>
            <a:off x="378161" y="3042777"/>
            <a:ext cx="5669280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A78CA94-BF87-874A-9E68-81C3E2CE375D}"/>
              </a:ext>
            </a:extLst>
          </p:cNvPr>
          <p:cNvSpPr/>
          <p:nvPr/>
        </p:nvSpPr>
        <p:spPr>
          <a:xfrm>
            <a:off x="7758347" y="2562587"/>
            <a:ext cx="37986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7030A0"/>
                </a:solidFill>
                <a:latin typeface="Calibri" panose="020F0502020204030204" pitchFamily="34" charset="0"/>
              </a:rPr>
              <a:t>pošto</a:t>
            </a:r>
            <a:r>
              <a:rPr lang="en-US" sz="2800" b="1" i="1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povezuje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vremenske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dobro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uzročnim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pic>
        <p:nvPicPr>
          <p:cNvPr id="17" name="Picture 16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9F048F6E-0596-1242-A73B-D52FA62DC9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728" y="4255660"/>
            <a:ext cx="2023949" cy="178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9" grpId="0"/>
      <p:bldP spid="11" grpId="0"/>
      <p:bldP spid="4" grpId="0"/>
      <p:bldP spid="12" grpId="0"/>
      <p:bldP spid="15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510</Words>
  <Application>Microsoft Macintosh PowerPoint</Application>
  <PresentationFormat>Widescreen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2021-05-09T17:50:33Z</dcterms:modified>
</cp:coreProperties>
</file>